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92" r:id="rId5"/>
    <p:sldId id="259" r:id="rId6"/>
    <p:sldId id="260" r:id="rId7"/>
    <p:sldId id="293" r:id="rId8"/>
    <p:sldId id="268" r:id="rId9"/>
    <p:sldId id="269" r:id="rId10"/>
    <p:sldId id="270" r:id="rId11"/>
    <p:sldId id="278" r:id="rId12"/>
    <p:sldId id="271" r:id="rId13"/>
    <p:sldId id="276" r:id="rId14"/>
    <p:sldId id="288" r:id="rId15"/>
    <p:sldId id="261" r:id="rId16"/>
    <p:sldId id="262" r:id="rId17"/>
    <p:sldId id="263" r:id="rId18"/>
    <p:sldId id="264" r:id="rId19"/>
    <p:sldId id="282" r:id="rId20"/>
    <p:sldId id="265" r:id="rId21"/>
    <p:sldId id="279" r:id="rId22"/>
    <p:sldId id="285" r:id="rId23"/>
    <p:sldId id="291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4">
                <a:alpha val="73000"/>
              </a:scheme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696200" cy="2362199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dirty="0"/>
              <a:t>П</a:t>
            </a:r>
            <a:r>
              <a:rPr lang="ru-RU" dirty="0" smtClean="0"/>
              <a:t>ожар</a:t>
            </a:r>
            <a:endParaRPr lang="ru-RU" dirty="0"/>
          </a:p>
        </p:txBody>
      </p:sp>
      <p:pic>
        <p:nvPicPr>
          <p:cNvPr id="4" name="Picture 7" descr="j02363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24200" y="2667000"/>
            <a:ext cx="2646363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0" y="49530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Подготовила :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err="1" smtClean="0">
                <a:solidFill>
                  <a:srgbClr val="FFFF00"/>
                </a:solidFill>
              </a:rPr>
              <a:t>Велешко</a:t>
            </a:r>
            <a:r>
              <a:rPr lang="ru-RU" dirty="0" smtClean="0">
                <a:solidFill>
                  <a:srgbClr val="FFFF00"/>
                </a:solidFill>
              </a:rPr>
              <a:t> Элеонора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ученица 6 «а» класса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МОУ-СОШ №8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г.Аткарск</a:t>
            </a:r>
            <a:endParaRPr lang="ru-RU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Правила безопасного поведения.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FFFF00"/>
                </a:solidFill>
              </a:rPr>
              <a:t>Посмотреть, кому из людей, находящихся с </a:t>
            </a:r>
            <a:r>
              <a:rPr lang="ru-RU" sz="2400" dirty="0" smtClean="0">
                <a:solidFill>
                  <a:srgbClr val="FFFF00"/>
                </a:solidFill>
              </a:rPr>
              <a:t> вами, нужна </a:t>
            </a:r>
            <a:r>
              <a:rPr lang="ru-RU" sz="2400" dirty="0">
                <a:solidFill>
                  <a:srgbClr val="FFFF00"/>
                </a:solidFill>
              </a:rPr>
              <a:t>помощь.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FFFF00"/>
                </a:solidFill>
              </a:rPr>
              <a:t>Отключить электричество, газ, перекрыть воду.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FFFF00"/>
                </a:solidFill>
              </a:rPr>
              <a:t>Если работает телефон, сообщить о случившемся по телефонам «01», «02», «03». 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FFFF00"/>
                </a:solidFill>
              </a:rPr>
              <a:t>Покидать здание необходимо только в случае начавшегося пожара, угрозы обрушения здания.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FFFF00"/>
                </a:solidFill>
              </a:rPr>
              <a:t>Помните, что после взрыва  лестницей пользоваться опасно, а лифтом нельзя.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FFFF00"/>
                </a:solidFill>
              </a:rPr>
              <a:t>Если выбраться не удалось – устроиться в безопасном месте, подавать сигналы и  ждать спасателей.  </a:t>
            </a:r>
          </a:p>
        </p:txBody>
      </p:sp>
    </p:spTree>
  </p:cSld>
  <p:clrMapOvr>
    <a:masterClrMapping/>
  </p:clrMapOvr>
  <p:transition spd="slow" advTm="1271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527980dff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440" y="685642"/>
            <a:ext cx="8229360" cy="5440522"/>
          </a:xfrm>
        </p:spPr>
      </p:pic>
    </p:spTree>
  </p:cSld>
  <p:clrMapOvr>
    <a:masterClrMapping/>
  </p:clrMapOvr>
  <p:transition spd="slow" advTm="485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924800" cy="4419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Классификация пожаров по типу;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Индустриальные (пожары на заводах, фабриках и хранилищах).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Бытовые пожары (</a:t>
            </a:r>
            <a:r>
              <a:rPr lang="ru-RU" dirty="0" err="1" smtClean="0">
                <a:solidFill>
                  <a:srgbClr val="FFFF00"/>
                </a:solidFill>
              </a:rPr>
              <a:t>пожары</a:t>
            </a:r>
            <a:r>
              <a:rPr lang="ru-RU" dirty="0" smtClean="0">
                <a:solidFill>
                  <a:srgbClr val="FFFF00"/>
                </a:solidFill>
              </a:rPr>
              <a:t> в жилых домах и на объектах культурно-бытового назначения).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Природные пожары (лесные, степные, торфяные и ландшафтные пожары).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Tm="817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032933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slow" advTm="6562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777\Рабочий стол\для зои\1243694447_hothead_sk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82000" cy="64708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914399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Загадки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human2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1600200"/>
            <a:ext cx="2098675" cy="431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2359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4495800" cy="5638800"/>
          </a:xfrm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Шипит и злится, воды боится.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 языком – а не лает,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Без зубов – а кусает.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Рисунок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143000"/>
            <a:ext cx="25456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42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981310">
            <a:off x="685800" y="609600"/>
            <a:ext cx="2819400" cy="480059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Arabic Typesetting" pitchFamily="66" charset="-78"/>
              </a:rPr>
              <a:t>Стоит столбом, </a:t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Arabic Typesetting" pitchFamily="66" charset="-78"/>
              </a:rPr>
              <a:t>   горит огнём:</a:t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Arabic Typesetting" pitchFamily="66" charset="-78"/>
              </a:rPr>
              <a:t>   ни жару,</a:t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Arabic Typesetting" pitchFamily="66" charset="-78"/>
              </a:rPr>
              <a:t>   ни пару,</a:t>
            </a:r>
            <a:b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Arabic Typesetting" pitchFamily="66" charset="-78"/>
              </a:rPr>
              <a:t>   ни угольев. </a:t>
            </a:r>
            <a:r>
              <a:rPr lang="ru-RU" dirty="0" smtClean="0">
                <a:solidFill>
                  <a:srgbClr val="FFFF00"/>
                </a:solidFill>
                <a:cs typeface="Arabic Typesetting" pitchFamily="66" charset="-78"/>
              </a:rPr>
              <a:t/>
            </a:r>
            <a:br>
              <a:rPr lang="ru-RU" dirty="0" smtClean="0">
                <a:solidFill>
                  <a:srgbClr val="FFFF00"/>
                </a:solidFill>
                <a:cs typeface="Arabic Typesetting" pitchFamily="66" charset="-78"/>
              </a:rPr>
            </a:br>
            <a:endParaRPr lang="ru-RU" dirty="0">
              <a:cs typeface="Arabic Typesetting" pitchFamily="66" charset="-78"/>
            </a:endParaRPr>
          </a:p>
        </p:txBody>
      </p:sp>
      <p:pic>
        <p:nvPicPr>
          <p:cNvPr id="4" name="Picture 13" descr="Рисунок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43600" y="1143000"/>
            <a:ext cx="1749425" cy="23764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92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6200" y="1981200"/>
            <a:ext cx="5105400" cy="3429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FFFF00"/>
                </a:solidFill>
              </a:rPr>
              <a:t>И мала, И зла,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Чуть свечу, А иногда так упаду, Что много горя принесу.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4" name="Picture 7" descr="C:\Documents and Settings\111\Desktop\пож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676400"/>
            <a:ext cx="3055937" cy="385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9082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FF00"/>
                </a:solidFill>
              </a:rPr>
              <a:t>С огнём бороться мы должны,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FF00"/>
                </a:solidFill>
              </a:rPr>
              <a:t>С водою мы напарники.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FF00"/>
                </a:solidFill>
              </a:rPr>
              <a:t>Мы очень людям всем нужны,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FF00"/>
                </a:solidFill>
              </a:rPr>
              <a:t>Так кто же мы?         </a:t>
            </a:r>
          </a:p>
          <a:p>
            <a:endParaRPr lang="ru-RU" dirty="0"/>
          </a:p>
        </p:txBody>
      </p:sp>
      <p:pic>
        <p:nvPicPr>
          <p:cNvPr id="4" name="Picture 5" descr="auto66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191000" y="3083003"/>
            <a:ext cx="3962400" cy="25986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165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5562600" cy="41909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Пожар – это неконтролируемый процесс горения, сопровождающийся уничтожением материальных ценностей и создающих опасность для жизни и здоровья людей.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7" descr="27r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0" y="533400"/>
            <a:ext cx="1676400" cy="4900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6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609600"/>
            <a:ext cx="7086600" cy="1981200"/>
          </a:xfrm>
        </p:spPr>
        <p:txBody>
          <a:bodyPr>
            <a:prstTxWarp prst="textWave2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Жевать - не жую,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А всё поедаю.   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4" name="Picture 7" descr="light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3048000"/>
            <a:ext cx="2879725" cy="2971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898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4-014-Po-gorizontali-2.Nauka-o-lesnykh-pozharak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143000"/>
            <a:ext cx="6446309" cy="4834732"/>
          </a:xfrm>
        </p:spPr>
      </p:pic>
    </p:spTree>
  </p:cSld>
  <p:clrMapOvr>
    <a:masterClrMapping/>
  </p:clrMapOvr>
  <p:transition spd="slow" advTm="13453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Теперь не надо каланчи, –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Звони по телефону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 о пожаре сообщи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Ближайшему району.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Пусть помнит каждый гражданин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Пожарный номер: </a:t>
            </a:r>
            <a:r>
              <a:rPr lang="ru-RU" dirty="0" err="1" smtClean="0">
                <a:solidFill>
                  <a:srgbClr val="FFFF00"/>
                </a:solidFill>
              </a:rPr>
              <a:t>ноль-один</a:t>
            </a:r>
            <a:r>
              <a:rPr lang="ru-RU" dirty="0" smtClean="0">
                <a:solidFill>
                  <a:srgbClr val="FFFF00"/>
                </a:solidFill>
              </a:rPr>
              <a:t>!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 районе есть бетонный дом –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 три этажа и выше –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 большим двором и гаражом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 с вышкою на крыше.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Сменяясь, в верхнем этаже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Пожарные сидят,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А их машины в гараже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Мотором в дверь глядят.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Чуть только — ночью или днём –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Дадут сигнал тревоги,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Лихой отряд борцов с огнём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Несётся по дороге…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800"/>
            <a:ext cx="376504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 advTm="11219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777\Рабочий стол\для зои\8528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05000"/>
            <a:ext cx="3276600" cy="4267200"/>
          </a:xfrm>
          <a:prstGeom prst="rect">
            <a:avLst/>
          </a:prstGeom>
          <a:noFill/>
        </p:spPr>
      </p:pic>
      <p:pic>
        <p:nvPicPr>
          <p:cNvPr id="6147" name="Picture 3" descr="C:\Documents and Settings\777\Рабочий стол\для зои\V_bz_b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2476500" cy="25241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8077200" cy="289560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«Пусть огонь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    в сердцах пылает,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        а пожаров не бывает!!!».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ellipseRibbon">
            <a:avLst>
              <a:gd name="adj1" fmla="val 25000"/>
              <a:gd name="adj2" fmla="val 56463"/>
              <a:gd name="adj3" fmla="val 125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внимание!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15594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autoRev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autoRev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8077200" cy="1219199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Виды пожаров: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7086600" cy="4419600"/>
          </a:xfrm>
        </p:spPr>
        <p:txBody>
          <a:bodyPr/>
          <a:lstStyle/>
          <a:p>
            <a:pPr>
              <a:buBlip>
                <a:blip r:embed="rId2"/>
              </a:buBlip>
              <a:defRPr/>
            </a:pPr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Отдельные пожары-пожары в отдельном здании или сооружении.</a:t>
            </a:r>
          </a:p>
          <a:p>
            <a:pPr>
              <a:buBlip>
                <a:blip r:embed="rId2"/>
              </a:buBlip>
              <a:defRPr/>
            </a:pPr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Массовые пожары- совокупность отдельных пожаров, охвативших более 25% зданий на данном участке.</a:t>
            </a:r>
          </a:p>
          <a:p>
            <a:pPr>
              <a:buBlip>
                <a:blip r:embed="rId2"/>
              </a:buBlip>
              <a:defRPr/>
            </a:pPr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Огненный шторм- пожар, охвативший в городах более 90% зданий.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992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ru-RU" dirty="0" smtClean="0"/>
              <a:t>Причины пожаров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pic>
        <p:nvPicPr>
          <p:cNvPr id="7170" name="Picture 2" descr="C:\Documents and Settings\777\Рабочий стол\для зои\0018-018-Neostorozhnoe-obraschenie-s-ognjom-narushenie-pravil-ekspluatat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924800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523999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Поведение при пожаре в помещении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229600" cy="4648200"/>
          </a:xfrm>
        </p:spPr>
        <p:txBody>
          <a:bodyPr/>
          <a:lstStyle/>
          <a:p>
            <a:pPr lvl="1">
              <a:lnSpc>
                <a:spcPct val="80000"/>
              </a:lnSpc>
              <a:buClr>
                <a:srgbClr val="993300"/>
              </a:buClr>
            </a:pPr>
            <a:r>
              <a:rPr lang="ru-RU" sz="2000" b="1" dirty="0" smtClean="0">
                <a:solidFill>
                  <a:srgbClr val="FFFF00"/>
                </a:solidFill>
              </a:rPr>
              <a:t>1.Выведите на улицу детей и престарелых.</a:t>
            </a:r>
          </a:p>
          <a:p>
            <a:pPr lvl="1">
              <a:lnSpc>
                <a:spcPct val="80000"/>
              </a:lnSpc>
              <a:buClr>
                <a:srgbClr val="993300"/>
              </a:buClr>
            </a:pPr>
            <a:r>
              <a:rPr lang="ru-RU" sz="2000" b="1" dirty="0" smtClean="0">
                <a:solidFill>
                  <a:srgbClr val="FFFF00"/>
                </a:solidFill>
              </a:rPr>
              <a:t>2.Сообщите в пожарную охрану.</a:t>
            </a:r>
          </a:p>
          <a:p>
            <a:pPr lvl="1">
              <a:lnSpc>
                <a:spcPct val="80000"/>
              </a:lnSpc>
              <a:buClr>
                <a:srgbClr val="993300"/>
              </a:buClr>
            </a:pPr>
            <a:r>
              <a:rPr lang="ru-RU" sz="2000" b="1" dirty="0" smtClean="0">
                <a:solidFill>
                  <a:srgbClr val="FFFF00"/>
                </a:solidFill>
              </a:rPr>
              <a:t>3.Попробуйте водой, стиральным порошком, плотной тканью и т.п. потушить пожар.</a:t>
            </a:r>
          </a:p>
          <a:p>
            <a:pPr lvl="1">
              <a:lnSpc>
                <a:spcPct val="80000"/>
              </a:lnSpc>
              <a:buClr>
                <a:srgbClr val="993300"/>
              </a:buClr>
            </a:pPr>
            <a:r>
              <a:rPr lang="ru-RU" sz="2000" b="1" dirty="0" smtClean="0">
                <a:solidFill>
                  <a:srgbClr val="FFFF00"/>
                </a:solidFill>
              </a:rPr>
              <a:t>4.Отключите электроавтоматы. Закройте окна и форточки. При сильном задымлении немедленно покиньте квартиру, прикрыв за собой дверь.</a:t>
            </a:r>
          </a:p>
          <a:p>
            <a:pPr lvl="1">
              <a:lnSpc>
                <a:spcPct val="80000"/>
              </a:lnSpc>
              <a:buClr>
                <a:srgbClr val="993300"/>
              </a:buClr>
            </a:pPr>
            <a:r>
              <a:rPr lang="ru-RU" sz="2000" b="1" dirty="0" smtClean="0">
                <a:solidFill>
                  <a:srgbClr val="FFFF00"/>
                </a:solidFill>
              </a:rPr>
              <a:t>5.При выходе из квартиры защитите глаза и органы дыхания от дыма респиратором, ватно-марлевой повязкой, смоченными водой куском ткани или полотенцем.</a:t>
            </a:r>
          </a:p>
          <a:p>
            <a:pPr lvl="1">
              <a:lnSpc>
                <a:spcPct val="80000"/>
              </a:lnSpc>
              <a:buClr>
                <a:srgbClr val="993300"/>
              </a:buClr>
            </a:pPr>
            <a:r>
              <a:rPr lang="ru-RU" sz="2000" b="1" dirty="0" smtClean="0">
                <a:solidFill>
                  <a:srgbClr val="FFFF00"/>
                </a:solidFill>
              </a:rPr>
              <a:t>6.Двигайтесь пригнувшись или ползком.</a:t>
            </a:r>
          </a:p>
          <a:p>
            <a:pPr lvl="1">
              <a:lnSpc>
                <a:spcPct val="80000"/>
              </a:lnSpc>
              <a:buClr>
                <a:srgbClr val="993300"/>
              </a:buClr>
            </a:pPr>
            <a:r>
              <a:rPr lang="ru-RU" sz="2000" b="1" dirty="0" smtClean="0">
                <a:solidFill>
                  <a:srgbClr val="FFFF00"/>
                </a:solidFill>
              </a:rPr>
              <a:t>7.Накройте голову и тело мокрой тканью.</a:t>
            </a:r>
          </a:p>
          <a:p>
            <a:pPr lvl="1">
              <a:lnSpc>
                <a:spcPct val="80000"/>
              </a:lnSpc>
              <a:buClr>
                <a:srgbClr val="993300"/>
              </a:buClr>
            </a:pPr>
            <a:r>
              <a:rPr lang="ru-RU" sz="2000" b="1" dirty="0" smtClean="0">
                <a:solidFill>
                  <a:srgbClr val="FFFF00"/>
                </a:solidFill>
              </a:rPr>
              <a:t>8.По возможности укажите пожарным место пожара.</a:t>
            </a:r>
          </a:p>
          <a:p>
            <a:pPr lvl="1">
              <a:lnSpc>
                <a:spcPct val="80000"/>
              </a:lnSpc>
              <a:buClr>
                <a:srgbClr val="993300"/>
              </a:buClr>
            </a:pPr>
            <a:r>
              <a:rPr lang="ru-RU" sz="2000" b="1" dirty="0" smtClean="0">
                <a:solidFill>
                  <a:srgbClr val="FFFF00"/>
                </a:solidFill>
              </a:rPr>
              <a:t>9.Заблудившись, выходите в сторону тяги дыма. 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2751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5105400" cy="4648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rgbClr val="FFFF00"/>
                </a:solidFill>
              </a:rPr>
              <a:t>В статистических данных, опубликованных в Санкт-Петербурге в 1912 году, подчеркивается, что деревни России почти полностью выгорали каждую четверть века. За полвека, с 1860 по 1910, только в европейской части России было официально зарегистрировано 2 миллиона пожаров, которыми уничтожено свыше 6,5 миллионов крестьянских дворов, чем причинен ущерб на несколько миллиардов рублей золотом.</a:t>
            </a:r>
          </a:p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rgbClr val="FFFF00"/>
                </a:solidFill>
              </a:rPr>
              <a:t>     С 12 по 19 век Москва выгорала частично или полностью около 60 раз. </a:t>
            </a:r>
          </a:p>
          <a:p>
            <a:endParaRPr lang="ru-RU" dirty="0"/>
          </a:p>
        </p:txBody>
      </p:sp>
      <p:sp>
        <p:nvSpPr>
          <p:cNvPr id="4" name="Заголовок 5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8382000" cy="1066799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Segoe Script" pitchFamily="34" charset="0"/>
              </a:rPr>
              <a:t>Немного из</a:t>
            </a: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sz="4800" b="1" dirty="0" smtClean="0">
                <a:solidFill>
                  <a:srgbClr val="FFFF00"/>
                </a:solidFill>
                <a:latin typeface="Segoe Script" pitchFamily="34" charset="0"/>
              </a:rPr>
              <a:t>истории</a:t>
            </a:r>
            <a:endParaRPr lang="ru-RU" sz="4800" dirty="0">
              <a:latin typeface="Segoe Script" pitchFamily="34" charset="0"/>
            </a:endParaRPr>
          </a:p>
        </p:txBody>
      </p:sp>
      <p:pic>
        <p:nvPicPr>
          <p:cNvPr id="5" name="Picture 21" descr="Fi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1676400"/>
            <a:ext cx="2886068" cy="3761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907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777\Рабочий стол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09600"/>
            <a:ext cx="5029200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9606E9F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t="15913" r="55634" b="11647"/>
          <a:stretch>
            <a:fillRect/>
          </a:stretch>
        </p:blipFill>
        <p:spPr>
          <a:xfrm>
            <a:off x="152400" y="257222"/>
            <a:ext cx="3581400" cy="6372178"/>
          </a:xfrm>
          <a:noFill/>
          <a:ln w="57150">
            <a:solidFill>
              <a:schemeClr val="tx1"/>
            </a:solidFill>
          </a:ln>
        </p:spPr>
      </p:pic>
      <p:pic>
        <p:nvPicPr>
          <p:cNvPr id="5" name="Picture 4" descr="9606E9FA"/>
          <p:cNvPicPr>
            <a:picLocks noChangeAspect="1" noChangeArrowheads="1"/>
          </p:cNvPicPr>
          <p:nvPr/>
        </p:nvPicPr>
        <p:blipFill>
          <a:blip r:embed="rId2" cstate="print"/>
          <a:srcRect t="15913" r="55634" b="11647"/>
          <a:stretch>
            <a:fillRect/>
          </a:stretch>
        </p:blipFill>
        <p:spPr>
          <a:xfrm>
            <a:off x="228600" y="152400"/>
            <a:ext cx="3643312" cy="64823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6" name="Picture 4" descr="9606E9FA"/>
          <p:cNvPicPr>
            <a:picLocks noChangeAspect="1" noChangeArrowheads="1"/>
          </p:cNvPicPr>
          <p:nvPr/>
        </p:nvPicPr>
        <p:blipFill>
          <a:blip r:embed="rId2" cstate="print"/>
          <a:srcRect l="44366" t="51817" r="7471" b="1743"/>
          <a:stretch>
            <a:fillRect/>
          </a:stretch>
        </p:blipFill>
        <p:spPr>
          <a:xfrm>
            <a:off x="4395584" y="152400"/>
            <a:ext cx="4008641" cy="6477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 spd="slow" advTm="617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1"/>
            <a:ext cx="7772400" cy="1219199"/>
          </a:xfrm>
        </p:spPr>
        <p:txBody>
          <a:bodyPr/>
          <a:lstStyle/>
          <a:p>
            <a:pPr algn="ctr"/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1026" name="Picture 2" descr="C:\Documents and Settings\777\Рабочий стол\для зои\iunie_pojar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84654"/>
            <a:ext cx="7239000" cy="548017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9188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391</Words>
  <Application>Microsoft Office PowerPoint</Application>
  <PresentationFormat>Экран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Пожар</vt:lpstr>
      <vt:lpstr>Пожар – это неконтролируемый процесс горения, сопровождающийся уничтожением материальных ценностей и создающих опасность для жизни и здоровья людей.</vt:lpstr>
      <vt:lpstr>Виды пожаров:</vt:lpstr>
      <vt:lpstr>Причины пожаров.</vt:lpstr>
      <vt:lpstr>Поведение при пожаре в помещении</vt:lpstr>
      <vt:lpstr>Немного из  истории</vt:lpstr>
      <vt:lpstr>Слайд 7</vt:lpstr>
      <vt:lpstr>Слайд 8</vt:lpstr>
      <vt:lpstr> </vt:lpstr>
      <vt:lpstr>Правила безопасного поведения.  </vt:lpstr>
      <vt:lpstr>Слайд 11</vt:lpstr>
      <vt:lpstr>Классификация пожаров по типу; Индустриальные (пожары на заводах, фабриках и хранилищах).  Бытовые пожары (пожары в жилых домах и на объектах культурно-бытового назначения).  Природные пожары (лесные, степные, торфяные и ландшафтные пожары). </vt:lpstr>
      <vt:lpstr>Слайд 13</vt:lpstr>
      <vt:lpstr>Слайд 14</vt:lpstr>
      <vt:lpstr>Загадки</vt:lpstr>
      <vt:lpstr>Шипит и злится, воды боится.  С языком – а не лает,   Без зубов – а кусает. </vt:lpstr>
      <vt:lpstr>Стоит столбом,     горит огнём:    ни жару,    ни пару,    ни угольев.  </vt:lpstr>
      <vt:lpstr>И мала, И зла,    Чуть свечу, А иногда так упаду, Что много горя принесу. </vt:lpstr>
      <vt:lpstr>Слайд 19</vt:lpstr>
      <vt:lpstr>Жевать - не жую,    А всё поедаю.    </vt:lpstr>
      <vt:lpstr>Слайд 21</vt:lpstr>
      <vt:lpstr>Слайд 22</vt:lpstr>
      <vt:lpstr>Слайд 23</vt:lpstr>
      <vt:lpstr>«Пусть огонь       в сердцах пылает,           а пожаров не бывает!!!».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</dc:title>
  <dc:creator>ЗОйКА</dc:creator>
  <cp:lastModifiedBy>kassa</cp:lastModifiedBy>
  <cp:revision>40</cp:revision>
  <dcterms:created xsi:type="dcterms:W3CDTF">2012-03-02T10:06:30Z</dcterms:created>
  <dcterms:modified xsi:type="dcterms:W3CDTF">2013-10-14T17:17:55Z</dcterms:modified>
</cp:coreProperties>
</file>