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1" r:id="rId14"/>
    <p:sldId id="272" r:id="rId15"/>
    <p:sldId id="269" r:id="rId16"/>
    <p:sldId id="270"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38" autoAdjust="0"/>
  </p:normalViewPr>
  <p:slideViewPr>
    <p:cSldViewPr>
      <p:cViewPr varScale="1">
        <p:scale>
          <a:sx n="88" d="100"/>
          <a:sy n="88" d="100"/>
        </p:scale>
        <p:origin x="-10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12C9C-E2AE-4A5C-90F8-2491C1AB6060}" type="datetimeFigureOut">
              <a:rPr lang="ru-RU" smtClean="0"/>
              <a:pPr/>
              <a:t>07.04.2014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F1AFC-817B-403C-85DD-2989270AC53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07.04.2014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07.04.2014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07.04.2014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07.04.2014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07.04.2014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827585" y="692696"/>
            <a:ext cx="7992888" cy="1754326"/>
          </a:xfrm>
          <a:prstGeom prst="rect">
            <a:avLst/>
          </a:prstGeom>
          <a:noFill/>
        </p:spPr>
        <p:txBody>
          <a:bodyPr wrap="squar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Творческий проект по информатике</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Содержимое 3"/>
          <p:cNvSpPr>
            <a:spLocks noGrp="1"/>
          </p:cNvSpPr>
          <p:nvPr>
            <p:ph idx="1"/>
          </p:nvPr>
        </p:nvSpPr>
        <p:spPr>
          <a:xfrm>
            <a:off x="539552" y="2708920"/>
            <a:ext cx="8147248" cy="3298371"/>
          </a:xfrm>
        </p:spPr>
        <p:txBody>
          <a:bodyPr/>
          <a:lstStyle/>
          <a:p>
            <a:r>
              <a:rPr lang="ru-RU" dirty="0" smtClean="0"/>
              <a:t>Выполнила: </a:t>
            </a:r>
            <a:r>
              <a:rPr lang="ru-RU" dirty="0" err="1" smtClean="0"/>
              <a:t>Фаева</a:t>
            </a:r>
            <a:r>
              <a:rPr lang="ru-RU" dirty="0" smtClean="0"/>
              <a:t> Юлия Анатольевна</a:t>
            </a:r>
          </a:p>
          <a:p>
            <a:r>
              <a:rPr lang="ru-RU" dirty="0" smtClean="0"/>
              <a:t>Проверила: Игнатьева Н. А.</a:t>
            </a:r>
          </a:p>
          <a:p>
            <a:r>
              <a:rPr lang="ru-RU" dirty="0" smtClean="0"/>
              <a:t>Учитель </a:t>
            </a:r>
            <a:r>
              <a:rPr lang="ru-RU" u="sng" dirty="0" smtClean="0"/>
              <a:t>информатики</a:t>
            </a:r>
          </a:p>
          <a:p>
            <a:pPr>
              <a:buNone/>
            </a:pPr>
            <a:r>
              <a:rPr lang="ru-RU" u="sng" dirty="0" smtClean="0"/>
              <a:t>                    </a:t>
            </a:r>
          </a:p>
          <a:p>
            <a:pPr>
              <a:buNone/>
            </a:pPr>
            <a:endParaRPr lang="ru-RU" u="sng" dirty="0" smtClean="0"/>
          </a:p>
          <a:p>
            <a:pPr>
              <a:buNone/>
            </a:pPr>
            <a:endParaRPr lang="ru-RU" u="sng" dirty="0" smtClean="0"/>
          </a:p>
          <a:p>
            <a:pPr>
              <a:buNone/>
            </a:pPr>
            <a:r>
              <a:rPr lang="ru-RU" dirty="0" smtClean="0"/>
              <a:t>                               2014г.                  </a:t>
            </a:r>
            <a:endParaRPr lang="ru-RU"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3096344" cy="2585323"/>
          </a:xfrm>
          <a:prstGeom prst="rect">
            <a:avLst/>
          </a:prstGeom>
        </p:spPr>
        <p:txBody>
          <a:bodyPr wrap="square">
            <a:spAutoFit/>
          </a:bodyPr>
          <a:lstStyle/>
          <a:p>
            <a:r>
              <a:rPr lang="ru-RU" dirty="0" smtClean="0"/>
              <a:t>В 1834 г. был изобретен </a:t>
            </a:r>
            <a:r>
              <a:rPr lang="ru-RU" b="1" dirty="0" err="1" smtClean="0"/>
              <a:t>зоотроп</a:t>
            </a:r>
            <a:r>
              <a:rPr lang="ru-RU" dirty="0" smtClean="0"/>
              <a:t>, в котором, подобно стробоскопу, двигались наклеенные на ленту рисунки.</a:t>
            </a:r>
          </a:p>
          <a:p>
            <a:r>
              <a:rPr lang="ru-RU" dirty="0" smtClean="0"/>
              <a:t>Он был сконструирован английским математиком </a:t>
            </a:r>
            <a:r>
              <a:rPr lang="ru-RU" b="1" dirty="0" smtClean="0">
                <a:solidFill>
                  <a:srgbClr val="7030A0"/>
                </a:solidFill>
              </a:rPr>
              <a:t>Уильямом Джорджем </a:t>
            </a:r>
            <a:r>
              <a:rPr lang="ru-RU" b="1" dirty="0" err="1" smtClean="0">
                <a:solidFill>
                  <a:srgbClr val="7030A0"/>
                </a:solidFill>
              </a:rPr>
              <a:t>Хорнером</a:t>
            </a:r>
            <a:r>
              <a:rPr lang="ru-RU" b="1" dirty="0" smtClean="0">
                <a:solidFill>
                  <a:srgbClr val="7030A0"/>
                </a:solidFill>
              </a:rPr>
              <a:t>.</a:t>
            </a:r>
            <a:r>
              <a:rPr lang="ru-RU" dirty="0" smtClean="0">
                <a:solidFill>
                  <a:srgbClr val="7030A0"/>
                </a:solidFill>
              </a:rPr>
              <a:t> </a:t>
            </a:r>
          </a:p>
        </p:txBody>
      </p:sp>
      <p:sp>
        <p:nvSpPr>
          <p:cNvPr id="4" name="Прямоугольник 3"/>
          <p:cNvSpPr/>
          <p:nvPr/>
        </p:nvSpPr>
        <p:spPr>
          <a:xfrm>
            <a:off x="2771800" y="476672"/>
            <a:ext cx="3312369" cy="923330"/>
          </a:xfrm>
          <a:prstGeom prst="rect">
            <a:avLst/>
          </a:prstGeom>
          <a:noFill/>
        </p:spPr>
        <p:txBody>
          <a:bodyPr wrap="square" lIns="91440" tIns="45720" rIns="91440" bIns="45720">
            <a:spAutoFit/>
          </a:bodyPr>
          <a:lstStyle/>
          <a:p>
            <a:pPr algn="ctr"/>
            <a:r>
              <a:rPr lang="ru-RU" sz="5400" b="1" cap="none" spc="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Зоотроп</a:t>
            </a:r>
            <a:endParaRPr lang="ru-RU"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3074" name="Picture 2" descr="http://cr4.globalspec.com/PostImages/200704/ZoetropeTopView0315_1EAC469F-965D-508D-05CD1F91C7F2A8CB.jpg"/>
          <p:cNvPicPr>
            <a:picLocks noChangeAspect="1" noChangeArrowheads="1"/>
          </p:cNvPicPr>
          <p:nvPr/>
        </p:nvPicPr>
        <p:blipFill>
          <a:blip r:embed="rId2" cstate="print"/>
          <a:srcRect/>
          <a:stretch>
            <a:fillRect/>
          </a:stretch>
        </p:blipFill>
        <p:spPr bwMode="auto">
          <a:xfrm>
            <a:off x="4499992" y="1772816"/>
            <a:ext cx="3456384" cy="3744416"/>
          </a:xfrm>
          <a:prstGeom prst="rect">
            <a:avLst/>
          </a:prstGeom>
          <a:noFill/>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3933056"/>
            <a:ext cx="7416824" cy="1938992"/>
          </a:xfrm>
          <a:prstGeom prst="rect">
            <a:avLst/>
          </a:prstGeom>
          <a:noFill/>
        </p:spPr>
        <p:txBody>
          <a:bodyPr wrap="square" rtlCol="0">
            <a:spAutoFit/>
          </a:bodyPr>
          <a:lstStyle/>
          <a:p>
            <a:r>
              <a:rPr lang="ru-RU" sz="2400" dirty="0" smtClean="0"/>
              <a:t>Первопроходцами в мире мультипликации считаются</a:t>
            </a:r>
          </a:p>
          <a:p>
            <a:r>
              <a:rPr lang="ru-RU" sz="2400" b="1" dirty="0" smtClean="0">
                <a:solidFill>
                  <a:srgbClr val="7030A0"/>
                </a:solidFill>
              </a:rPr>
              <a:t>Джеймс Стюарт </a:t>
            </a:r>
            <a:r>
              <a:rPr lang="ru-RU" sz="2400" b="1" dirty="0" err="1" smtClean="0">
                <a:solidFill>
                  <a:srgbClr val="7030A0"/>
                </a:solidFill>
              </a:rPr>
              <a:t>Блэктон</a:t>
            </a:r>
            <a:r>
              <a:rPr lang="ru-RU" sz="2400" b="1" dirty="0" smtClean="0">
                <a:solidFill>
                  <a:srgbClr val="7030A0"/>
                </a:solidFill>
              </a:rPr>
              <a:t>  </a:t>
            </a:r>
            <a:r>
              <a:rPr lang="ru-RU" sz="2400" dirty="0" smtClean="0"/>
              <a:t>и</a:t>
            </a:r>
          </a:p>
          <a:p>
            <a:r>
              <a:rPr lang="ru-RU" sz="2400" b="1" dirty="0" smtClean="0">
                <a:solidFill>
                  <a:srgbClr val="7030A0"/>
                </a:solidFill>
              </a:rPr>
              <a:t>Эмиль Коля.</a:t>
            </a:r>
          </a:p>
          <a:p>
            <a:endParaRPr lang="ru-RU" sz="2400" b="1" dirty="0" smtClean="0"/>
          </a:p>
        </p:txBody>
      </p:sp>
      <p:pic>
        <p:nvPicPr>
          <p:cNvPr id="4" name="Picture 5" descr="http://www.myltik.ru/interes/history/blackton.jpg"/>
          <p:cNvPicPr>
            <a:picLocks noChangeAspect="1" noChangeArrowheads="1"/>
          </p:cNvPicPr>
          <p:nvPr/>
        </p:nvPicPr>
        <p:blipFill>
          <a:blip r:embed="rId2" cstate="print"/>
          <a:srcRect/>
          <a:stretch>
            <a:fillRect/>
          </a:stretch>
        </p:blipFill>
        <p:spPr bwMode="auto">
          <a:xfrm>
            <a:off x="4788024" y="548680"/>
            <a:ext cx="2448272" cy="3010024"/>
          </a:xfrm>
          <a:prstGeom prst="rect">
            <a:avLst/>
          </a:prstGeom>
          <a:noFill/>
          <a:ln w="9525">
            <a:noFill/>
            <a:miter lim="800000"/>
            <a:headEnd/>
            <a:tailEnd/>
          </a:ln>
        </p:spPr>
      </p:pic>
      <p:pic>
        <p:nvPicPr>
          <p:cNvPr id="5" name="Picture 6" descr="http://www.myltik.ru/interes/history/emil_kol.jpg"/>
          <p:cNvPicPr>
            <a:picLocks noChangeAspect="1" noChangeArrowheads="1"/>
          </p:cNvPicPr>
          <p:nvPr/>
        </p:nvPicPr>
        <p:blipFill>
          <a:blip r:embed="rId3" cstate="print"/>
          <a:srcRect/>
          <a:stretch>
            <a:fillRect/>
          </a:stretch>
        </p:blipFill>
        <p:spPr bwMode="auto">
          <a:xfrm>
            <a:off x="1043608" y="692696"/>
            <a:ext cx="2317998"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19872" y="1268760"/>
            <a:ext cx="4896544" cy="2246769"/>
          </a:xfrm>
          <a:prstGeom prst="rect">
            <a:avLst/>
          </a:prstGeom>
        </p:spPr>
        <p:txBody>
          <a:bodyPr wrap="square">
            <a:spAutoFit/>
          </a:bodyPr>
          <a:lstStyle/>
          <a:p>
            <a:r>
              <a:rPr lang="ru-RU" sz="2000" dirty="0" smtClean="0"/>
              <a:t>Создателем первого звукового, музыкального и полнометражного мультипликационного фильма является американский художник – мультипликатор, кинорежиссер, актер, сценарист и продюсер </a:t>
            </a:r>
            <a:r>
              <a:rPr lang="ru-RU" sz="2000" dirty="0" smtClean="0">
                <a:solidFill>
                  <a:srgbClr val="C00000"/>
                </a:solidFill>
              </a:rPr>
              <a:t>Уолт Дисней.</a:t>
            </a:r>
          </a:p>
        </p:txBody>
      </p:sp>
      <p:pic>
        <p:nvPicPr>
          <p:cNvPr id="1026" name="Picture 2" descr="http://www.moviemoviesite.com/images/People/waltdisney.jpg"/>
          <p:cNvPicPr>
            <a:picLocks noChangeAspect="1" noChangeArrowheads="1"/>
          </p:cNvPicPr>
          <p:nvPr/>
        </p:nvPicPr>
        <p:blipFill>
          <a:blip r:embed="rId2" cstate="print"/>
          <a:srcRect/>
          <a:stretch>
            <a:fillRect/>
          </a:stretch>
        </p:blipFill>
        <p:spPr bwMode="auto">
          <a:xfrm>
            <a:off x="467544" y="1484784"/>
            <a:ext cx="2592288" cy="3456384"/>
          </a:xfrm>
          <a:prstGeom prst="rect">
            <a:avLst/>
          </a:prstGeom>
          <a:noFill/>
        </p:spPr>
      </p:pic>
      <p:pic>
        <p:nvPicPr>
          <p:cNvPr id="1028" name="Picture 4" descr="http://tub.rutube.ru/thumbs-wide/f7/e8/f7e87881096e78f0f4bd59ac280b9045-1.jpg"/>
          <p:cNvPicPr>
            <a:picLocks noChangeAspect="1" noChangeArrowheads="1"/>
          </p:cNvPicPr>
          <p:nvPr/>
        </p:nvPicPr>
        <p:blipFill>
          <a:blip r:embed="rId3" cstate="print"/>
          <a:srcRect/>
          <a:stretch>
            <a:fillRect/>
          </a:stretch>
        </p:blipFill>
        <p:spPr bwMode="auto">
          <a:xfrm>
            <a:off x="3995936" y="3789040"/>
            <a:ext cx="4248472" cy="2664296"/>
          </a:xfrm>
          <a:prstGeom prst="rect">
            <a:avLst/>
          </a:prstGeom>
          <a:noFill/>
        </p:spPr>
      </p:pic>
      <p:sp>
        <p:nvSpPr>
          <p:cNvPr id="6" name="Прямоугольник 5"/>
          <p:cNvSpPr/>
          <p:nvPr/>
        </p:nvSpPr>
        <p:spPr>
          <a:xfrm>
            <a:off x="2273934" y="260648"/>
            <a:ext cx="4596130" cy="923330"/>
          </a:xfrm>
          <a:prstGeom prst="rect">
            <a:avLst/>
          </a:prstGeom>
          <a:noFill/>
          <a:ln>
            <a:solidFill>
              <a:schemeClr val="bg1"/>
            </a:solidFill>
          </a:ln>
        </p:spPr>
        <p:txBody>
          <a:bodyPr wrap="square" lIns="91440" tIns="45720" rIns="91440" bIns="45720">
            <a:spAutoFit/>
          </a:bodyPr>
          <a:lstStyle/>
          <a:p>
            <a:pPr algn="ctr"/>
            <a:r>
              <a:rPr lang="ru-RU"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Уолт Дисней</a:t>
            </a:r>
            <a:endParaRPr lang="ru-RU" sz="5400" b="1" cap="none" spc="0" dirty="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otoplex.ru/photos/kari/allinall/i-282531.jpg"/>
          <p:cNvPicPr>
            <a:picLocks noChangeAspect="1" noChangeArrowheads="1"/>
          </p:cNvPicPr>
          <p:nvPr/>
        </p:nvPicPr>
        <p:blipFill>
          <a:blip r:embed="rId2" cstate="print"/>
          <a:srcRect/>
          <a:stretch>
            <a:fillRect/>
          </a:stretch>
        </p:blipFill>
        <p:spPr bwMode="auto">
          <a:xfrm>
            <a:off x="539552" y="1484784"/>
            <a:ext cx="3240360" cy="4464496"/>
          </a:xfrm>
          <a:prstGeom prst="rect">
            <a:avLst/>
          </a:prstGeom>
          <a:noFill/>
        </p:spPr>
      </p:pic>
      <p:sp>
        <p:nvSpPr>
          <p:cNvPr id="3" name="Прямоугольник 2"/>
          <p:cNvSpPr/>
          <p:nvPr/>
        </p:nvSpPr>
        <p:spPr>
          <a:xfrm>
            <a:off x="4860032" y="1484784"/>
            <a:ext cx="2880320" cy="2246769"/>
          </a:xfrm>
          <a:prstGeom prst="rect">
            <a:avLst/>
          </a:prstGeom>
        </p:spPr>
        <p:txBody>
          <a:bodyPr wrap="square">
            <a:spAutoFit/>
          </a:bodyPr>
          <a:lstStyle/>
          <a:p>
            <a:r>
              <a:rPr lang="ru-RU" sz="2000" dirty="0" smtClean="0"/>
              <a:t>Известный советский и российский художник-мультипликатор, режиссер анимационного кино.</a:t>
            </a:r>
            <a:endParaRPr lang="ru-RU" sz="2000" dirty="0"/>
          </a:p>
        </p:txBody>
      </p:sp>
      <p:sp>
        <p:nvSpPr>
          <p:cNvPr id="5" name="Прямоугольник 4"/>
          <p:cNvSpPr/>
          <p:nvPr/>
        </p:nvSpPr>
        <p:spPr>
          <a:xfrm>
            <a:off x="1355415" y="332656"/>
            <a:ext cx="6433172" cy="923330"/>
          </a:xfrm>
          <a:prstGeom prst="rect">
            <a:avLst/>
          </a:prstGeom>
          <a:noFill/>
        </p:spPr>
        <p:txBody>
          <a:bodyPr wrap="square" lIns="91440" tIns="45720" rIns="91440" bIns="45720">
            <a:spAutoFit/>
          </a:bodyPr>
          <a:lstStyle/>
          <a:p>
            <a:pPr algn="ct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Юрий </a:t>
            </a:r>
            <a:r>
              <a:rPr lang="ru-RU" sz="54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Норштейн</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8" name="Picture 4" descr="http://im6-tub-ru.yandex.net/i?id=322310855-25-72&amp;n=21"/>
          <p:cNvPicPr>
            <a:picLocks noChangeAspect="1" noChangeArrowheads="1"/>
          </p:cNvPicPr>
          <p:nvPr/>
        </p:nvPicPr>
        <p:blipFill>
          <a:blip r:embed="rId3" cstate="print"/>
          <a:srcRect/>
          <a:stretch>
            <a:fillRect/>
          </a:stretch>
        </p:blipFill>
        <p:spPr bwMode="auto">
          <a:xfrm>
            <a:off x="5148064" y="4149080"/>
            <a:ext cx="2592288" cy="187220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Леонид Шварцман"/>
          <p:cNvPicPr>
            <a:picLocks noChangeAspect="1" noChangeArrowheads="1"/>
          </p:cNvPicPr>
          <p:nvPr/>
        </p:nvPicPr>
        <p:blipFill>
          <a:blip r:embed="rId2" cstate="print"/>
          <a:srcRect/>
          <a:stretch>
            <a:fillRect/>
          </a:stretch>
        </p:blipFill>
        <p:spPr bwMode="auto">
          <a:xfrm>
            <a:off x="467544" y="1628800"/>
            <a:ext cx="3096344" cy="3926210"/>
          </a:xfrm>
          <a:prstGeom prst="rect">
            <a:avLst/>
          </a:prstGeom>
          <a:noFill/>
        </p:spPr>
      </p:pic>
      <p:sp>
        <p:nvSpPr>
          <p:cNvPr id="3" name="Прямоугольник 2"/>
          <p:cNvSpPr/>
          <p:nvPr/>
        </p:nvSpPr>
        <p:spPr>
          <a:xfrm>
            <a:off x="1240803" y="332656"/>
            <a:ext cx="6662401"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a:solidFill>
                  <a:schemeClr val="accent3"/>
                </a:solidFill>
                <a:effectLst/>
              </a:rPr>
              <a:t>Леонид Шварцман</a:t>
            </a:r>
            <a:endParaRPr lang="ru-RU" sz="5400" b="1" cap="none" spc="0" dirty="0">
              <a:ln/>
              <a:solidFill>
                <a:schemeClr val="accent3"/>
              </a:solidFill>
              <a:effectLst/>
            </a:endParaRPr>
          </a:p>
        </p:txBody>
      </p:sp>
      <p:sp>
        <p:nvSpPr>
          <p:cNvPr id="4" name="Прямоугольник 3"/>
          <p:cNvSpPr/>
          <p:nvPr/>
        </p:nvSpPr>
        <p:spPr>
          <a:xfrm>
            <a:off x="4283968" y="1700808"/>
            <a:ext cx="3816424" cy="1200329"/>
          </a:xfrm>
          <a:prstGeom prst="rect">
            <a:avLst/>
          </a:prstGeom>
        </p:spPr>
        <p:txBody>
          <a:bodyPr wrap="square">
            <a:spAutoFit/>
          </a:bodyPr>
          <a:lstStyle/>
          <a:p>
            <a:r>
              <a:rPr lang="ru-RU" dirty="0" smtClean="0"/>
              <a:t>Художник анимационного кино, режиссёр. Народный художник Российской Федерации (2002).</a:t>
            </a:r>
            <a:endParaRPr lang="ru-RU" dirty="0"/>
          </a:p>
        </p:txBody>
      </p:sp>
      <p:pic>
        <p:nvPicPr>
          <p:cNvPr id="6" name="Picture 27" descr="1290857088"/>
          <p:cNvPicPr>
            <a:picLocks noChangeAspect="1" noChangeArrowheads="1"/>
          </p:cNvPicPr>
          <p:nvPr/>
        </p:nvPicPr>
        <p:blipFill>
          <a:blip r:embed="rId3" cstate="print"/>
          <a:srcRect/>
          <a:stretch>
            <a:fillRect/>
          </a:stretch>
        </p:blipFill>
        <p:spPr bwMode="auto">
          <a:xfrm>
            <a:off x="5076056" y="3501008"/>
            <a:ext cx="2481957" cy="2160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764704"/>
            <a:ext cx="5688632" cy="830997"/>
          </a:xfrm>
          <a:prstGeom prst="rect">
            <a:avLst/>
          </a:prstGeom>
        </p:spPr>
        <p:txBody>
          <a:bodyPr wrap="square">
            <a:spAutoFit/>
          </a:bodyPr>
          <a:lstStyle/>
          <a:p>
            <a:r>
              <a:rPr lang="ru-RU" sz="2400" dirty="0" smtClean="0"/>
              <a:t>В 1936 году была создана мультипликационная студия</a:t>
            </a:r>
          </a:p>
        </p:txBody>
      </p:sp>
      <p:pic>
        <p:nvPicPr>
          <p:cNvPr id="3" name="Picture 2" descr="http://newzz.in.ua/uploads/posts/2011-09/1316040509_14aa2dc5c1beb83448b56a5b00da6c31.jpg"/>
          <p:cNvPicPr>
            <a:picLocks noChangeAspect="1" noChangeArrowheads="1"/>
          </p:cNvPicPr>
          <p:nvPr/>
        </p:nvPicPr>
        <p:blipFill>
          <a:blip r:embed="rId2" cstate="print"/>
          <a:srcRect/>
          <a:stretch>
            <a:fillRect/>
          </a:stretch>
        </p:blipFill>
        <p:spPr bwMode="auto">
          <a:xfrm>
            <a:off x="1835696" y="1628800"/>
            <a:ext cx="4968875" cy="2952328"/>
          </a:xfrm>
          <a:prstGeom prst="rect">
            <a:avLst/>
          </a:prstGeom>
          <a:noFill/>
          <a:ln w="9525">
            <a:noFill/>
            <a:miter lim="800000"/>
            <a:headEnd/>
            <a:tailEnd/>
          </a:ln>
        </p:spPr>
      </p:pic>
      <p:pic>
        <p:nvPicPr>
          <p:cNvPr id="26630" name="Picture 6" descr="http://im5-tub-ru.yandex.net/i?id=90824265-64-72&amp;n=21"/>
          <p:cNvPicPr>
            <a:picLocks noChangeAspect="1" noChangeArrowheads="1"/>
          </p:cNvPicPr>
          <p:nvPr/>
        </p:nvPicPr>
        <p:blipFill>
          <a:blip r:embed="rId3" cstate="print"/>
          <a:srcRect/>
          <a:stretch>
            <a:fillRect/>
          </a:stretch>
        </p:blipFill>
        <p:spPr bwMode="auto">
          <a:xfrm>
            <a:off x="323528" y="980728"/>
            <a:ext cx="1292349" cy="1944216"/>
          </a:xfrm>
          <a:prstGeom prst="rect">
            <a:avLst/>
          </a:prstGeom>
          <a:noFill/>
        </p:spPr>
      </p:pic>
      <p:pic>
        <p:nvPicPr>
          <p:cNvPr id="26638" name="Picture 14" descr="http://im1-tub-ru.yandex.net/i?id=223795898-67-72&amp;n=21"/>
          <p:cNvPicPr>
            <a:picLocks noChangeAspect="1" noChangeArrowheads="1"/>
          </p:cNvPicPr>
          <p:nvPr/>
        </p:nvPicPr>
        <p:blipFill>
          <a:blip r:embed="rId4" cstate="print"/>
          <a:srcRect/>
          <a:stretch>
            <a:fillRect/>
          </a:stretch>
        </p:blipFill>
        <p:spPr bwMode="auto">
          <a:xfrm>
            <a:off x="1403648" y="3717032"/>
            <a:ext cx="3240360" cy="2232248"/>
          </a:xfrm>
          <a:prstGeom prst="rect">
            <a:avLst/>
          </a:prstGeom>
          <a:noFill/>
        </p:spPr>
      </p:pic>
      <p:pic>
        <p:nvPicPr>
          <p:cNvPr id="26640" name="Picture 16" descr="http://im6-tub-ru.yandex.net/i?id=308685482-02-72&amp;n=21"/>
          <p:cNvPicPr>
            <a:picLocks noChangeAspect="1" noChangeArrowheads="1"/>
          </p:cNvPicPr>
          <p:nvPr/>
        </p:nvPicPr>
        <p:blipFill>
          <a:blip r:embed="rId5" cstate="print"/>
          <a:srcRect/>
          <a:stretch>
            <a:fillRect/>
          </a:stretch>
        </p:blipFill>
        <p:spPr bwMode="auto">
          <a:xfrm>
            <a:off x="6732240" y="836712"/>
            <a:ext cx="2160240" cy="1872208"/>
          </a:xfrm>
          <a:prstGeom prst="rect">
            <a:avLst/>
          </a:prstGeom>
          <a:noFill/>
        </p:spPr>
      </p:pic>
      <p:pic>
        <p:nvPicPr>
          <p:cNvPr id="3074" name="Picture 2" descr="http://im0-tub-ru.yandex.net/i?id=521507825-70-72&amp;n=21"/>
          <p:cNvPicPr>
            <a:picLocks noChangeAspect="1" noChangeArrowheads="1"/>
          </p:cNvPicPr>
          <p:nvPr/>
        </p:nvPicPr>
        <p:blipFill>
          <a:blip r:embed="rId6" cstate="print"/>
          <a:srcRect/>
          <a:stretch>
            <a:fillRect/>
          </a:stretch>
        </p:blipFill>
        <p:spPr bwMode="auto">
          <a:xfrm>
            <a:off x="5796136" y="4005064"/>
            <a:ext cx="2520280" cy="2016224"/>
          </a:xfrm>
          <a:prstGeom prst="rect">
            <a:avLst/>
          </a:prstGeom>
          <a:noFill/>
        </p:spPr>
      </p:pic>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124744"/>
            <a:ext cx="3312368" cy="4247317"/>
          </a:xfrm>
          <a:prstGeom prst="rect">
            <a:avLst/>
          </a:prstGeom>
        </p:spPr>
        <p:txBody>
          <a:bodyPr wrap="square">
            <a:spAutoFit/>
          </a:bodyPr>
          <a:lstStyle/>
          <a:p>
            <a:r>
              <a:rPr lang="ru-RU" dirty="0" smtClean="0"/>
              <a:t>Мультфильмы оказывают на формирование ребенка важное развивающее значение. По ним мальчики и девочки учатся различать добро и зло, анализировать поступки персонажей, сопереживать героям. Детские мультики способствуют расширению кругозора и пополнению словарного запаса, развитию коммуникативных навыков и логического мышления.</a:t>
            </a:r>
            <a:endParaRPr lang="ru-RU" dirty="0"/>
          </a:p>
        </p:txBody>
      </p:sp>
      <p:sp>
        <p:nvSpPr>
          <p:cNvPr id="4" name="TextBox 3"/>
          <p:cNvSpPr txBox="1"/>
          <p:nvPr/>
        </p:nvSpPr>
        <p:spPr>
          <a:xfrm>
            <a:off x="539552" y="404664"/>
            <a:ext cx="7560840" cy="584775"/>
          </a:xfrm>
          <a:prstGeom prst="rect">
            <a:avLst/>
          </a:prstGeom>
          <a:noFill/>
        </p:spPr>
        <p:txBody>
          <a:bodyPr wrap="square" rtlCol="0">
            <a:spAutoFit/>
          </a:bodyPr>
          <a:lstStyle/>
          <a:p>
            <a:r>
              <a:rPr lang="ru-RU" sz="3200" dirty="0" smtClean="0">
                <a:solidFill>
                  <a:srgbClr val="0070C0"/>
                </a:solidFill>
              </a:rPr>
              <a:t>Значение мультфильмов для детей </a:t>
            </a:r>
            <a:endParaRPr lang="ru-RU" sz="3200" dirty="0">
              <a:solidFill>
                <a:srgbClr val="0070C0"/>
              </a:solidFill>
            </a:endParaRPr>
          </a:p>
        </p:txBody>
      </p:sp>
      <p:pic>
        <p:nvPicPr>
          <p:cNvPr id="2050" name="Picture 2" descr="http://im1-tub-ru.yandex.net/i?id=198828997-17-72&amp;n=21"/>
          <p:cNvPicPr>
            <a:picLocks noChangeAspect="1" noChangeArrowheads="1"/>
          </p:cNvPicPr>
          <p:nvPr/>
        </p:nvPicPr>
        <p:blipFill>
          <a:blip r:embed="rId2" cstate="print"/>
          <a:srcRect/>
          <a:stretch>
            <a:fillRect/>
          </a:stretch>
        </p:blipFill>
        <p:spPr bwMode="auto">
          <a:xfrm>
            <a:off x="5364088" y="3068960"/>
            <a:ext cx="2510456" cy="2580878"/>
          </a:xfrm>
          <a:prstGeom prst="rect">
            <a:avLst/>
          </a:prstGeom>
          <a:noFill/>
        </p:spPr>
      </p:pic>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276872"/>
            <a:ext cx="8064896" cy="769441"/>
          </a:xfrm>
          <a:prstGeom prst="rect">
            <a:avLst/>
          </a:prstGeom>
          <a:noFill/>
        </p:spPr>
        <p:txBody>
          <a:bodyPr wrap="square" rtlCol="0">
            <a:spAutoFit/>
          </a:bodyPr>
          <a:lstStyle/>
          <a:p>
            <a:r>
              <a:rPr lang="ru-RU" sz="4400" dirty="0" smtClean="0">
                <a:solidFill>
                  <a:srgbClr val="C00000"/>
                </a:solidFill>
              </a:rPr>
              <a:t>СПАСИБО ЗА ВНИМАНИЕ!</a:t>
            </a:r>
            <a:endParaRPr lang="ru-RU" sz="44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23528" y="1052736"/>
            <a:ext cx="8424936"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История мультипликации</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Рисунок 7" descr="http://im7-tub-ru.yandex.net/i?id=708572047-69-72&amp;n=21"/>
          <p:cNvPicPr/>
          <p:nvPr/>
        </p:nvPicPr>
        <p:blipFill>
          <a:blip r:embed="rId2" cstate="print"/>
          <a:srcRect/>
          <a:stretch>
            <a:fillRect/>
          </a:stretch>
        </p:blipFill>
        <p:spPr bwMode="auto">
          <a:xfrm>
            <a:off x="2411760" y="3140968"/>
            <a:ext cx="4104456" cy="2448272"/>
          </a:xfrm>
          <a:prstGeom prst="rect">
            <a:avLst/>
          </a:prstGeom>
          <a:noFill/>
          <a:ln w="9525">
            <a:noFill/>
            <a:miter lim="800000"/>
            <a:headEnd/>
            <a:tailEnd/>
          </a:ln>
        </p:spPr>
      </p:pic>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2132856"/>
            <a:ext cx="7571184" cy="3993307"/>
          </a:xfrm>
        </p:spPr>
        <p:txBody>
          <a:bodyPr/>
          <a:lstStyle/>
          <a:p>
            <a:r>
              <a:rPr lang="ru-RU" dirty="0" smtClean="0"/>
              <a:t>Почему мультипликационные фильмы важны для детей?</a:t>
            </a:r>
            <a:endParaRPr lang="ru-RU" dirty="0"/>
          </a:p>
        </p:txBody>
      </p:sp>
      <p:sp>
        <p:nvSpPr>
          <p:cNvPr id="2" name="Заголовок 1"/>
          <p:cNvSpPr>
            <a:spLocks noGrp="1"/>
          </p:cNvSpPr>
          <p:nvPr>
            <p:ph type="title"/>
          </p:nvPr>
        </p:nvSpPr>
        <p:spPr>
          <a:xfrm>
            <a:off x="467544" y="476672"/>
            <a:ext cx="8219256" cy="1224136"/>
          </a:xfrm>
        </p:spPr>
        <p:txBody>
          <a:bodyPr/>
          <a:lstStyle/>
          <a:p>
            <a:pPr algn="ctr"/>
            <a:r>
              <a:rPr lang="ru-RU" dirty="0" smtClean="0"/>
              <a:t>Цель презентации:</a:t>
            </a:r>
            <a:endParaRPr lang="ru-RU" dirty="0"/>
          </a:p>
        </p:txBody>
      </p:sp>
      <p:pic>
        <p:nvPicPr>
          <p:cNvPr id="4" name="Рисунок 3" descr="http://im6-tub-ru.yandex.net/i?id=209692382-43-72&amp;n=21"/>
          <p:cNvPicPr/>
          <p:nvPr/>
        </p:nvPicPr>
        <p:blipFill>
          <a:blip r:embed="rId2" cstate="print"/>
          <a:srcRect/>
          <a:stretch>
            <a:fillRect/>
          </a:stretch>
        </p:blipFill>
        <p:spPr bwMode="auto">
          <a:xfrm>
            <a:off x="2555776" y="3284984"/>
            <a:ext cx="3816424"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76872"/>
            <a:ext cx="7499176" cy="3730419"/>
          </a:xfrm>
        </p:spPr>
        <p:txBody>
          <a:bodyPr/>
          <a:lstStyle/>
          <a:p>
            <a:pPr marL="624078" indent="-514350">
              <a:buFont typeface="+mj-lt"/>
              <a:buAutoNum type="arabicPeriod"/>
            </a:pPr>
            <a:r>
              <a:rPr lang="ru-RU" dirty="0" smtClean="0"/>
              <a:t>Рассказать об истории возникновения мультипликационных фильмов;</a:t>
            </a:r>
          </a:p>
          <a:p>
            <a:pPr marL="624078" indent="-514350">
              <a:buFont typeface="+mj-lt"/>
              <a:buAutoNum type="arabicPeriod"/>
            </a:pPr>
            <a:r>
              <a:rPr lang="ru-RU" dirty="0" smtClean="0"/>
              <a:t>Показать значение мультипликационных фильмов;</a:t>
            </a:r>
          </a:p>
          <a:p>
            <a:pPr marL="624078" indent="-514350">
              <a:buFont typeface="+mj-lt"/>
              <a:buAutoNum type="arabicPeriod"/>
            </a:pPr>
            <a:r>
              <a:rPr lang="ru-RU" dirty="0" smtClean="0"/>
              <a:t>Познакомить с известными мультипликаторами.</a:t>
            </a:r>
            <a:endParaRPr lang="ru-RU" dirty="0"/>
          </a:p>
        </p:txBody>
      </p:sp>
      <p:sp>
        <p:nvSpPr>
          <p:cNvPr id="2" name="Заголовок 1"/>
          <p:cNvSpPr>
            <a:spLocks noGrp="1"/>
          </p:cNvSpPr>
          <p:nvPr>
            <p:ph type="title"/>
          </p:nvPr>
        </p:nvSpPr>
        <p:spPr>
          <a:xfrm>
            <a:off x="1763688" y="404664"/>
            <a:ext cx="4320480" cy="1512168"/>
          </a:xfrm>
        </p:spPr>
        <p:txBody>
          <a:bodyPr>
            <a:normAutofit/>
          </a:bodyPr>
          <a:lstStyle/>
          <a:p>
            <a:r>
              <a:rPr lang="ru-RU" sz="5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ЗАДАЧИ: </a:t>
            </a:r>
            <a:endParaRPr lang="ru-RU" sz="54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solidFill>
                  <a:srgbClr val="FF0000"/>
                </a:solidFill>
              </a:rPr>
              <a:t>1.</a:t>
            </a:r>
            <a:r>
              <a:rPr lang="ru-RU" dirty="0" smtClean="0"/>
              <a:t>Происхождение мультипликационных фильмов.</a:t>
            </a:r>
          </a:p>
          <a:p>
            <a:pPr>
              <a:buNone/>
            </a:pPr>
            <a:r>
              <a:rPr lang="ru-RU" dirty="0" smtClean="0">
                <a:solidFill>
                  <a:srgbClr val="FF0000"/>
                </a:solidFill>
              </a:rPr>
              <a:t>2.</a:t>
            </a:r>
            <a:r>
              <a:rPr lang="ru-RU" dirty="0" smtClean="0"/>
              <a:t>История создания мультипликации. </a:t>
            </a:r>
          </a:p>
          <a:p>
            <a:pPr>
              <a:buNone/>
            </a:pPr>
            <a:r>
              <a:rPr lang="ru-RU" dirty="0" smtClean="0">
                <a:solidFill>
                  <a:srgbClr val="FF0000"/>
                </a:solidFill>
              </a:rPr>
              <a:t>2.1.</a:t>
            </a:r>
            <a:r>
              <a:rPr lang="ru-RU" dirty="0" smtClean="0"/>
              <a:t>Великие «первопроходцы».</a:t>
            </a:r>
          </a:p>
          <a:p>
            <a:pPr>
              <a:buNone/>
            </a:pPr>
            <a:r>
              <a:rPr lang="ru-RU" dirty="0" smtClean="0">
                <a:solidFill>
                  <a:srgbClr val="FF0000"/>
                </a:solidFill>
              </a:rPr>
              <a:t>2.2.</a:t>
            </a:r>
            <a:r>
              <a:rPr lang="ru-RU" dirty="0" smtClean="0"/>
              <a:t>Знаменитые мультипликаторы.</a:t>
            </a:r>
          </a:p>
          <a:p>
            <a:pPr>
              <a:buNone/>
            </a:pPr>
            <a:r>
              <a:rPr lang="ru-RU" dirty="0" smtClean="0">
                <a:solidFill>
                  <a:srgbClr val="FF0000"/>
                </a:solidFill>
              </a:rPr>
              <a:t>2.3.</a:t>
            </a:r>
            <a:r>
              <a:rPr lang="ru-RU" dirty="0" smtClean="0"/>
              <a:t>Первая мультипликационная студия.</a:t>
            </a:r>
          </a:p>
          <a:p>
            <a:pPr>
              <a:buNone/>
            </a:pPr>
            <a:r>
              <a:rPr lang="ru-RU" dirty="0" smtClean="0">
                <a:solidFill>
                  <a:srgbClr val="FF0000"/>
                </a:solidFill>
              </a:rPr>
              <a:t>3.</a:t>
            </a:r>
            <a:r>
              <a:rPr lang="ru-RU" dirty="0" smtClean="0"/>
              <a:t>Значение мультипликационных фильмов.</a:t>
            </a:r>
            <a:endParaRPr lang="ru-RU" dirty="0"/>
          </a:p>
        </p:txBody>
      </p:sp>
      <p:sp>
        <p:nvSpPr>
          <p:cNvPr id="2" name="Заголовок 1"/>
          <p:cNvSpPr>
            <a:spLocks noGrp="1"/>
          </p:cNvSpPr>
          <p:nvPr>
            <p:ph type="title"/>
          </p:nvPr>
        </p:nvSpPr>
        <p:spPr>
          <a:xfrm>
            <a:off x="539552" y="274638"/>
            <a:ext cx="8147248" cy="1143000"/>
          </a:xfrm>
        </p:spPr>
        <p:txBody>
          <a:bodyPr>
            <a:normAutofit/>
          </a:bodyPr>
          <a:lstStyle/>
          <a:p>
            <a:pPr algn="ctr"/>
            <a:r>
              <a:rPr lang="ru-RU" sz="4400" b="0" dirty="0" smtClean="0">
                <a:solidFill>
                  <a:srgbClr val="7030A0"/>
                </a:solidFill>
              </a:rPr>
              <a:t>Содержание:</a:t>
            </a:r>
            <a:endParaRPr lang="ru-RU" sz="4400" b="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200800" cy="5632311"/>
          </a:xfrm>
          <a:prstGeom prst="rect">
            <a:avLst/>
          </a:prstGeom>
        </p:spPr>
        <p:txBody>
          <a:bodyPr wrap="square">
            <a:spAutoFit/>
          </a:bodyPr>
          <a:lstStyle/>
          <a:p>
            <a:r>
              <a:rPr lang="ru-RU" dirty="0" smtClean="0"/>
              <a:t>Слово </a:t>
            </a:r>
            <a:r>
              <a:rPr lang="ru-RU" dirty="0" smtClean="0">
                <a:solidFill>
                  <a:srgbClr val="C00000"/>
                </a:solidFill>
              </a:rPr>
              <a:t>"мультипликация" </a:t>
            </a:r>
            <a:r>
              <a:rPr lang="ru-RU" dirty="0" smtClean="0"/>
              <a:t>в переводе с латинского означает умножение. </a:t>
            </a:r>
            <a:br>
              <a:rPr lang="ru-RU" dirty="0" smtClean="0"/>
            </a:br>
            <a:r>
              <a:rPr lang="ru-RU" dirty="0" smtClean="0"/>
              <a:t/>
            </a:r>
            <a:br>
              <a:rPr lang="ru-RU" dirty="0" smtClean="0"/>
            </a:br>
            <a:r>
              <a:rPr lang="ru-RU" dirty="0" smtClean="0"/>
              <a:t/>
            </a:r>
            <a:br>
              <a:rPr lang="ru-RU" dirty="0" smtClean="0"/>
            </a:br>
            <a:endParaRPr lang="ru-RU" dirty="0" smtClean="0"/>
          </a:p>
          <a:p>
            <a:endParaRPr lang="ru-RU" dirty="0" smtClean="0"/>
          </a:p>
          <a:p>
            <a:r>
              <a:rPr lang="ru-RU" dirty="0" smtClean="0"/>
              <a:t/>
            </a:r>
            <a:br>
              <a:rPr lang="ru-RU" dirty="0" smtClean="0"/>
            </a:br>
            <a:endParaRPr lang="ru-RU" dirty="0" smtClean="0"/>
          </a:p>
          <a:p>
            <a:endParaRPr lang="ru-RU" dirty="0" smtClean="0"/>
          </a:p>
          <a:p>
            <a:endParaRPr lang="ru-RU" dirty="0" smtClean="0"/>
          </a:p>
          <a:p>
            <a:r>
              <a:rPr lang="ru-RU" dirty="0" smtClean="0"/>
              <a:t>Термин </a:t>
            </a:r>
            <a:r>
              <a:rPr lang="ru-RU" dirty="0" smtClean="0">
                <a:solidFill>
                  <a:srgbClr val="C00000"/>
                </a:solidFill>
              </a:rPr>
              <a:t>«мультипликация» </a:t>
            </a:r>
            <a:r>
              <a:rPr lang="ru-RU" dirty="0" smtClean="0"/>
              <a:t>употребляют исключительно в русском кино как синоним термина «анимация». </a:t>
            </a:r>
            <a:br>
              <a:rPr lang="ru-RU" dirty="0" smtClean="0"/>
            </a:br>
            <a:r>
              <a:rPr lang="ru-RU" dirty="0" smtClean="0"/>
              <a:t>В переводе с латинского–«</a:t>
            </a:r>
            <a:r>
              <a:rPr lang="en-US" dirty="0" smtClean="0"/>
              <a:t>anima»</a:t>
            </a:r>
            <a:r>
              <a:rPr lang="ru-RU" dirty="0" smtClean="0"/>
              <a:t> означает «душа».</a:t>
            </a:r>
            <a:br>
              <a:rPr lang="ru-RU" dirty="0" smtClean="0"/>
            </a:br>
            <a:r>
              <a:rPr lang="ru-RU" dirty="0" smtClean="0"/>
              <a:t> </a:t>
            </a:r>
            <a:br>
              <a:rPr lang="ru-RU" dirty="0" smtClean="0"/>
            </a:br>
            <a:r>
              <a:rPr lang="ru-RU" dirty="0" smtClean="0">
                <a:solidFill>
                  <a:srgbClr val="C00000"/>
                </a:solidFill>
              </a:rPr>
              <a:t>Рисованная анимация </a:t>
            </a:r>
            <a:r>
              <a:rPr lang="ru-RU" dirty="0" smtClean="0"/>
              <a:t>— </a:t>
            </a:r>
            <a:br>
              <a:rPr lang="ru-RU" dirty="0" smtClean="0"/>
            </a:br>
            <a:r>
              <a:rPr lang="ru-RU" dirty="0" smtClean="0"/>
              <a:t>традиционная анимация,</a:t>
            </a:r>
            <a:br>
              <a:rPr lang="ru-RU" dirty="0" smtClean="0"/>
            </a:br>
            <a:r>
              <a:rPr lang="ru-RU" dirty="0" smtClean="0"/>
              <a:t> один из старейших и самых</a:t>
            </a:r>
            <a:br>
              <a:rPr lang="ru-RU" dirty="0" smtClean="0"/>
            </a:br>
            <a:r>
              <a:rPr lang="ru-RU" dirty="0" smtClean="0"/>
              <a:t> популярных видов анимации. </a:t>
            </a:r>
            <a:br>
              <a:rPr lang="ru-RU" dirty="0" smtClean="0"/>
            </a:br>
            <a:r>
              <a:rPr lang="ru-RU" dirty="0" smtClean="0"/>
              <a:t>Именно с рисованной анимации </a:t>
            </a:r>
            <a:br>
              <a:rPr lang="ru-RU" dirty="0" smtClean="0"/>
            </a:br>
            <a:r>
              <a:rPr lang="ru-RU" dirty="0" smtClean="0"/>
              <a:t>зародилась анимация вообще. </a:t>
            </a:r>
            <a:endParaRPr lang="ru-RU" dirty="0"/>
          </a:p>
        </p:txBody>
      </p:sp>
      <p:pic>
        <p:nvPicPr>
          <p:cNvPr id="4" name="Рисунок 3" descr="http://im1-tub-ru.yandex.net/i?id=432977139-59-72&amp;n=21"/>
          <p:cNvPicPr/>
          <p:nvPr/>
        </p:nvPicPr>
        <p:blipFill>
          <a:blip r:embed="rId2" cstate="print"/>
          <a:srcRect/>
          <a:stretch>
            <a:fillRect/>
          </a:stretch>
        </p:blipFill>
        <p:spPr bwMode="auto">
          <a:xfrm>
            <a:off x="6228184" y="4149080"/>
            <a:ext cx="2009775" cy="2162175"/>
          </a:xfrm>
          <a:prstGeom prst="rect">
            <a:avLst/>
          </a:prstGeom>
          <a:noFill/>
          <a:ln w="9525">
            <a:noFill/>
            <a:miter lim="800000"/>
            <a:headEnd/>
            <a:tailEnd/>
          </a:ln>
        </p:spPr>
      </p:pic>
      <p:pic>
        <p:nvPicPr>
          <p:cNvPr id="5" name="Рисунок 4" descr="http://im0-tub-ru.yandex.net/i?id=96334122-20-72&amp;n=21"/>
          <p:cNvPicPr/>
          <p:nvPr/>
        </p:nvPicPr>
        <p:blipFill>
          <a:blip r:embed="rId3" cstate="print"/>
          <a:srcRect/>
          <a:stretch>
            <a:fillRect/>
          </a:stretch>
        </p:blipFill>
        <p:spPr bwMode="auto">
          <a:xfrm>
            <a:off x="1691680" y="1340768"/>
            <a:ext cx="3960440" cy="155257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276873"/>
            <a:ext cx="3672408" cy="3693319"/>
          </a:xfrm>
          <a:prstGeom prst="rect">
            <a:avLst/>
          </a:prstGeom>
          <a:ln>
            <a:solidFill>
              <a:srgbClr val="00B050"/>
            </a:solidFill>
          </a:ln>
        </p:spPr>
        <p:txBody>
          <a:bodyPr wrap="square">
            <a:spAutoFit/>
          </a:bodyPr>
          <a:lstStyle/>
          <a:p>
            <a:r>
              <a:rPr lang="ru-RU" dirty="0" smtClean="0"/>
              <a:t>В </a:t>
            </a:r>
            <a:r>
              <a:rPr lang="ru-RU" b="1" dirty="0" smtClean="0"/>
              <a:t>1646г.</a:t>
            </a:r>
            <a:r>
              <a:rPr lang="ru-RU" dirty="0" smtClean="0"/>
              <a:t> иезуитский монах </a:t>
            </a:r>
            <a:r>
              <a:rPr lang="ru-RU" dirty="0" err="1" smtClean="0"/>
              <a:t>Атанасиус</a:t>
            </a:r>
            <a:r>
              <a:rPr lang="ru-RU" dirty="0" smtClean="0"/>
              <a:t> </a:t>
            </a:r>
            <a:r>
              <a:rPr lang="ru-RU" dirty="0" err="1" smtClean="0"/>
              <a:t>Киршер</a:t>
            </a:r>
            <a:r>
              <a:rPr lang="ru-RU" dirty="0" smtClean="0"/>
              <a:t> дал</a:t>
            </a:r>
          </a:p>
          <a:p>
            <a:r>
              <a:rPr lang="ru-RU" dirty="0" smtClean="0"/>
              <a:t> первое описание устройства сконструированного </a:t>
            </a:r>
          </a:p>
          <a:p>
            <a:r>
              <a:rPr lang="ru-RU" dirty="0" smtClean="0"/>
              <a:t>им "волшебного фонаря" - прибора, </a:t>
            </a:r>
          </a:p>
          <a:p>
            <a:r>
              <a:rPr lang="ru-RU" dirty="0" smtClean="0"/>
              <a:t>который высвечивал изображение на прозрачном стекле. </a:t>
            </a:r>
          </a:p>
          <a:p>
            <a:r>
              <a:rPr lang="ru-RU" dirty="0" smtClean="0"/>
              <a:t>С </a:t>
            </a:r>
            <a:r>
              <a:rPr lang="en-US" dirty="0" smtClean="0"/>
              <a:t>XVII </a:t>
            </a:r>
            <a:r>
              <a:rPr lang="ru-RU" dirty="0" smtClean="0"/>
              <a:t> века в бродячих театрах</a:t>
            </a:r>
          </a:p>
          <a:p>
            <a:r>
              <a:rPr lang="ru-RU" dirty="0" smtClean="0"/>
              <a:t> по всей Европе проводились такие представления.</a:t>
            </a:r>
            <a:endParaRPr lang="ru-RU" dirty="0"/>
          </a:p>
        </p:txBody>
      </p:sp>
      <p:pic>
        <p:nvPicPr>
          <p:cNvPr id="3" name="Picture 7" descr="http://film.topf.ru/uploads/0003/cd/5c/555-2-f.jpg"/>
          <p:cNvPicPr>
            <a:picLocks noChangeAspect="1" noChangeArrowheads="1"/>
          </p:cNvPicPr>
          <p:nvPr/>
        </p:nvPicPr>
        <p:blipFill>
          <a:blip r:embed="rId2" cstate="print"/>
          <a:srcRect/>
          <a:stretch>
            <a:fillRect/>
          </a:stretch>
        </p:blipFill>
        <p:spPr>
          <a:xfrm>
            <a:off x="4860032" y="3212976"/>
            <a:ext cx="3744416" cy="2808312"/>
          </a:xfrm>
          <a:prstGeom prst="rect">
            <a:avLst/>
          </a:prstGeom>
          <a:noFill/>
        </p:spPr>
      </p:pic>
      <p:sp>
        <p:nvSpPr>
          <p:cNvPr id="4" name="Прямоугольник 3"/>
          <p:cNvSpPr/>
          <p:nvPr/>
        </p:nvSpPr>
        <p:spPr>
          <a:xfrm>
            <a:off x="1691680" y="476672"/>
            <a:ext cx="5616624"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smtClean="0">
                <a:ln/>
                <a:solidFill>
                  <a:schemeClr val="accent3"/>
                </a:solidFill>
              </a:rPr>
              <a:t>«Волшебный фонарь»</a:t>
            </a:r>
            <a:endParaRPr lang="ru-RU" sz="54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1340768"/>
            <a:ext cx="3528392" cy="4464496"/>
          </a:xfrm>
          <a:prstGeom prst="rect">
            <a:avLst/>
          </a:prstGeom>
        </p:spPr>
        <p:txBody>
          <a:bodyPr wrap="square">
            <a:spAutoFit/>
          </a:bodyPr>
          <a:lstStyle/>
          <a:p>
            <a:pPr>
              <a:lnSpc>
                <a:spcPct val="80000"/>
              </a:lnSpc>
            </a:pPr>
            <a:r>
              <a:rPr lang="ru-RU" dirty="0" smtClean="0"/>
              <a:t>В </a:t>
            </a:r>
            <a:r>
              <a:rPr lang="ru-RU" b="1" dirty="0" smtClean="0"/>
              <a:t>1832 г.</a:t>
            </a:r>
            <a:r>
              <a:rPr lang="ru-RU" dirty="0" smtClean="0"/>
              <a:t> начались попытки найти способы оживления рисунков посредством специальных аппаратов задолго предшествуют появлению кинематографа.</a:t>
            </a:r>
          </a:p>
          <a:p>
            <a:pPr>
              <a:lnSpc>
                <a:spcPct val="80000"/>
              </a:lnSpc>
            </a:pPr>
            <a:r>
              <a:rPr lang="ru-RU" dirty="0" smtClean="0"/>
              <a:t> Молодой бельгийский профессор </a:t>
            </a:r>
            <a:r>
              <a:rPr lang="ru-RU" b="1" dirty="0" err="1" smtClean="0"/>
              <a:t>Жозеф</a:t>
            </a:r>
            <a:r>
              <a:rPr lang="ru-RU" b="1" dirty="0" smtClean="0"/>
              <a:t> Плато</a:t>
            </a:r>
            <a:r>
              <a:rPr lang="ru-RU" dirty="0" smtClean="0"/>
              <a:t> построил еще в 1832 году маленький лабораторный прибор </a:t>
            </a:r>
            <a:r>
              <a:rPr lang="ru-RU" dirty="0" smtClean="0">
                <a:solidFill>
                  <a:srgbClr val="009900"/>
                </a:solidFill>
              </a:rPr>
              <a:t>- </a:t>
            </a:r>
            <a:r>
              <a:rPr lang="ru-RU" b="1" i="1" dirty="0" err="1" smtClean="0">
                <a:solidFill>
                  <a:srgbClr val="009900"/>
                </a:solidFill>
              </a:rPr>
              <a:t>фенакистископ</a:t>
            </a:r>
            <a:r>
              <a:rPr lang="ru-RU" b="1" i="1" dirty="0" smtClean="0">
                <a:solidFill>
                  <a:srgbClr val="009900"/>
                </a:solidFill>
              </a:rPr>
              <a:t>,</a:t>
            </a:r>
            <a:r>
              <a:rPr lang="ru-RU" i="1" dirty="0" smtClean="0">
                <a:solidFill>
                  <a:srgbClr val="009900"/>
                </a:solidFill>
              </a:rPr>
              <a:t> </a:t>
            </a:r>
            <a:r>
              <a:rPr lang="ru-RU" dirty="0" smtClean="0"/>
              <a:t>конструкция которого основана на способности сетчатки человеческого глаза сохранять изображения (название это происходит от греческого слова "</a:t>
            </a:r>
            <a:r>
              <a:rPr lang="ru-RU" dirty="0" err="1" smtClean="0"/>
              <a:t>фенакс</a:t>
            </a:r>
            <a:r>
              <a:rPr lang="ru-RU" dirty="0" smtClean="0"/>
              <a:t>" - обманщик и корня "скоп" - смотреть)</a:t>
            </a:r>
          </a:p>
        </p:txBody>
      </p:sp>
      <p:pic>
        <p:nvPicPr>
          <p:cNvPr id="4" name="Picture 6" descr="s640x480"/>
          <p:cNvPicPr>
            <a:picLocks noChangeAspect="1" noChangeArrowheads="1"/>
          </p:cNvPicPr>
          <p:nvPr/>
        </p:nvPicPr>
        <p:blipFill>
          <a:blip r:embed="rId2" cstate="print"/>
          <a:srcRect/>
          <a:stretch>
            <a:fillRect/>
          </a:stretch>
        </p:blipFill>
        <p:spPr bwMode="auto">
          <a:xfrm>
            <a:off x="4860032" y="1556792"/>
            <a:ext cx="3456384" cy="4752528"/>
          </a:xfrm>
          <a:prstGeom prst="rect">
            <a:avLst/>
          </a:prstGeom>
          <a:noFill/>
          <a:ln w="9525">
            <a:noFill/>
            <a:miter lim="800000"/>
            <a:headEnd/>
            <a:tailEnd/>
          </a:ln>
        </p:spPr>
      </p:pic>
      <p:sp>
        <p:nvSpPr>
          <p:cNvPr id="5" name="Прямоугольник 4"/>
          <p:cNvSpPr/>
          <p:nvPr/>
        </p:nvSpPr>
        <p:spPr>
          <a:xfrm>
            <a:off x="611560" y="332656"/>
            <a:ext cx="7632848"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Фенакистистископ</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708920"/>
            <a:ext cx="2952328" cy="3384376"/>
          </a:xfrm>
          <a:prstGeom prst="rect">
            <a:avLst/>
          </a:prstGeom>
          <a:ln>
            <a:solidFill>
              <a:srgbClr val="7030A0"/>
            </a:solidFill>
          </a:ln>
        </p:spPr>
        <p:txBody>
          <a:bodyPr wrap="square">
            <a:spAutoFit/>
          </a:bodyPr>
          <a:lstStyle/>
          <a:p>
            <a:pPr>
              <a:lnSpc>
                <a:spcPct val="80000"/>
              </a:lnSpc>
            </a:pPr>
            <a:r>
              <a:rPr lang="ru-RU" dirty="0" smtClean="0"/>
              <a:t>«Стробоскопом» был назван картонный барабан, насаженный на ось. На внутренней стороне этого барабана на бумажной ленте находилась серия рисунков (обычно их было от восьми до двенадцати), иллюстрирующих последовательные фазы движения человека или животного. </a:t>
            </a:r>
          </a:p>
        </p:txBody>
      </p:sp>
      <p:sp>
        <p:nvSpPr>
          <p:cNvPr id="3" name="Прямоугольник 2"/>
          <p:cNvSpPr/>
          <p:nvPr/>
        </p:nvSpPr>
        <p:spPr>
          <a:xfrm>
            <a:off x="1534950" y="332656"/>
            <a:ext cx="6074100" cy="923330"/>
          </a:xfrm>
          <a:prstGeom prst="rect">
            <a:avLst/>
          </a:prstGeom>
          <a:noFill/>
        </p:spPr>
        <p:txBody>
          <a:bodyPr wrap="squar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«Стробоскоп»</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Прямоугольник 3"/>
          <p:cNvSpPr/>
          <p:nvPr/>
        </p:nvSpPr>
        <p:spPr>
          <a:xfrm>
            <a:off x="683568" y="1556792"/>
            <a:ext cx="2952328" cy="923330"/>
          </a:xfrm>
          <a:prstGeom prst="rect">
            <a:avLst/>
          </a:prstGeom>
          <a:ln>
            <a:solidFill>
              <a:srgbClr val="7030A0"/>
            </a:solidFill>
          </a:ln>
        </p:spPr>
        <p:txBody>
          <a:bodyPr wrap="square">
            <a:spAutoFit/>
          </a:bodyPr>
          <a:lstStyle/>
          <a:p>
            <a:r>
              <a:rPr lang="ru-RU" b="1" dirty="0" smtClean="0"/>
              <a:t> </a:t>
            </a:r>
            <a:r>
              <a:rPr lang="ru-RU" dirty="0" smtClean="0"/>
              <a:t>В </a:t>
            </a:r>
            <a:r>
              <a:rPr lang="ru-RU" b="1" dirty="0" smtClean="0"/>
              <a:t>1832 г</a:t>
            </a:r>
            <a:r>
              <a:rPr lang="ru-RU" dirty="0" smtClean="0"/>
              <a:t>. </a:t>
            </a:r>
            <a:r>
              <a:rPr lang="ru-RU" dirty="0" err="1" smtClean="0"/>
              <a:t>Симон</a:t>
            </a:r>
            <a:r>
              <a:rPr lang="ru-RU" dirty="0" smtClean="0"/>
              <a:t> фон </a:t>
            </a:r>
            <a:r>
              <a:rPr lang="ru-RU" dirty="0" err="1" smtClean="0"/>
              <a:t>Штампефер</a:t>
            </a:r>
            <a:r>
              <a:rPr lang="ru-RU" dirty="0" smtClean="0"/>
              <a:t> создал «стробоскоп».</a:t>
            </a:r>
            <a:endParaRPr lang="ru-RU" dirty="0"/>
          </a:p>
        </p:txBody>
      </p:sp>
      <p:pic>
        <p:nvPicPr>
          <p:cNvPr id="4098" name="Picture 2" descr="http://www.booksite.ru/fulltext/1/001/010/001/262936195.jpg"/>
          <p:cNvPicPr>
            <a:picLocks noChangeAspect="1" noChangeArrowheads="1"/>
          </p:cNvPicPr>
          <p:nvPr/>
        </p:nvPicPr>
        <p:blipFill>
          <a:blip r:embed="rId2" cstate="print"/>
          <a:srcRect/>
          <a:stretch>
            <a:fillRect/>
          </a:stretch>
        </p:blipFill>
        <p:spPr bwMode="auto">
          <a:xfrm>
            <a:off x="3851920" y="2132856"/>
            <a:ext cx="4762500" cy="2880320"/>
          </a:xfrm>
          <a:prstGeom prst="rect">
            <a:avLst/>
          </a:prstGeom>
          <a:noFill/>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299</TotalTime>
  <Words>411</Words>
  <Application>Microsoft Office PowerPoint</Application>
  <PresentationFormat>Экран (4:3)</PresentationFormat>
  <Paragraphs>57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Слайд 1</vt:lpstr>
      <vt:lpstr>Слайд 2</vt:lpstr>
      <vt:lpstr>Цель презентации:</vt:lpstr>
      <vt:lpstr>ЗАДАЧИ: </vt:lpstr>
      <vt:lpstr>Содержание:</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26</cp:revision>
  <dcterms:modified xsi:type="dcterms:W3CDTF">2014-04-07T17:46:44Z</dcterms:modified>
</cp:coreProperties>
</file>